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11" r:id="rId2"/>
    <p:sldId id="284" r:id="rId3"/>
    <p:sldId id="333" r:id="rId4"/>
    <p:sldId id="314" r:id="rId5"/>
    <p:sldId id="332" r:id="rId6"/>
    <p:sldId id="322" r:id="rId7"/>
    <p:sldId id="315" r:id="rId8"/>
    <p:sldId id="313" r:id="rId9"/>
    <p:sldId id="312" r:id="rId10"/>
    <p:sldId id="339" r:id="rId11"/>
    <p:sldId id="334" r:id="rId12"/>
    <p:sldId id="353" r:id="rId13"/>
    <p:sldId id="318" r:id="rId14"/>
    <p:sldId id="354" r:id="rId15"/>
    <p:sldId id="319" r:id="rId16"/>
    <p:sldId id="323" r:id="rId17"/>
    <p:sldId id="327" r:id="rId18"/>
    <p:sldId id="328" r:id="rId19"/>
    <p:sldId id="324" r:id="rId20"/>
    <p:sldId id="335" r:id="rId21"/>
    <p:sldId id="326" r:id="rId22"/>
    <p:sldId id="325" r:id="rId23"/>
    <p:sldId id="341" r:id="rId24"/>
    <p:sldId id="342" r:id="rId25"/>
    <p:sldId id="347" r:id="rId26"/>
    <p:sldId id="350" r:id="rId27"/>
    <p:sldId id="343" r:id="rId28"/>
    <p:sldId id="346" r:id="rId29"/>
    <p:sldId id="344" r:id="rId30"/>
    <p:sldId id="349" r:id="rId31"/>
    <p:sldId id="348" r:id="rId32"/>
    <p:sldId id="352" r:id="rId33"/>
    <p:sldId id="336" r:id="rId34"/>
    <p:sldId id="338" r:id="rId35"/>
    <p:sldId id="31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2"/>
            <p14:sldId id="322"/>
            <p14:sldId id="315"/>
            <p14:sldId id="313"/>
            <p14:sldId id="312"/>
            <p14:sldId id="339"/>
            <p14:sldId id="334"/>
            <p14:sldId id="353"/>
            <p14:sldId id="318"/>
            <p14:sldId id="354"/>
            <p14:sldId id="319"/>
            <p14:sldId id="323"/>
            <p14:sldId id="327"/>
            <p14:sldId id="328"/>
            <p14:sldId id="324"/>
            <p14:sldId id="335"/>
            <p14:sldId id="326"/>
            <p14:sldId id="325"/>
            <p14:sldId id="341"/>
            <p14:sldId id="342"/>
            <p14:sldId id="347"/>
            <p14:sldId id="350"/>
            <p14:sldId id="343"/>
            <p14:sldId id="346"/>
            <p14:sldId id="344"/>
            <p14:sldId id="349"/>
            <p14:sldId id="348"/>
            <p14:sldId id="352"/>
            <p14:sldId id="336"/>
            <p14:sldId id="33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5"/>
  </p:normalViewPr>
  <p:slideViewPr>
    <p:cSldViewPr snapToGrid="0">
      <p:cViewPr>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5</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bjyuanlin.cetanet.com/?staffN" TargetMode="External"/><Relationship Id="rId4" Type="http://schemas.openxmlformats.org/officeDocument/2006/relationships/hyperlink" Target="https://jtmadengyang.cetanet.com/?staffN" TargetMode="External"/><Relationship Id="rId5" Type="http://schemas.openxmlformats.org/officeDocument/2006/relationships/hyperlink" Target="https://jtliweian.cetanet.com/?staffN"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JPG"/><Relationship Id="rId9" Type="http://schemas.openxmlformats.org/officeDocument/2006/relationships/image" Target="../media/image37.JPG"/><Relationship Id="rId10"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3"/>
              </a:rPr>
              <a:t>https</a:t>
            </a:r>
            <a:r>
              <a:rPr kumimoji="1" lang="en-US" altLang="zh-CN" dirty="0" smtClean="0">
                <a:latin typeface="PingFang SC" charset="-122"/>
                <a:ea typeface="PingFang SC" charset="-122"/>
                <a:cs typeface="PingFang SC" charset="-122"/>
                <a:hlinkClick r:id="rId3"/>
              </a:rPr>
              <a:t>://</a:t>
            </a:r>
            <a:r>
              <a:rPr kumimoji="1" lang="en-US" altLang="zh-CN" dirty="0" err="1" smtClean="0">
                <a:solidFill>
                  <a:srgbClr val="FF0000"/>
                </a:solidFill>
                <a:latin typeface="PingFang SC" charset="-122"/>
                <a:ea typeface="PingFang SC" charset="-122"/>
                <a:cs typeface="PingFang SC" charset="-122"/>
                <a:hlinkClick r:id="rId3"/>
              </a:rPr>
              <a:t>bjyuanlin</a:t>
            </a:r>
            <a:r>
              <a:rPr kumimoji="1" lang="en-US" altLang="zh-CN" dirty="0" err="1" smtClean="0">
                <a:latin typeface="PingFang SC" charset="-122"/>
                <a:ea typeface="PingFang SC" charset="-122"/>
                <a:cs typeface="PingFang SC" charset="-122"/>
                <a:hlinkClick r:id="rId3"/>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4"/>
              </a:rPr>
              <a:t>https</a:t>
            </a:r>
            <a:r>
              <a:rPr kumimoji="1" lang="en-US" altLang="zh-CN" dirty="0" smtClean="0">
                <a:latin typeface="PingFang SC" charset="-122"/>
                <a:ea typeface="PingFang SC" charset="-122"/>
                <a:cs typeface="PingFang SC" charset="-122"/>
                <a:hlinkClick r:id="rId4"/>
              </a:rPr>
              <a:t>://</a:t>
            </a:r>
            <a:r>
              <a:rPr kumimoji="1" lang="en-US" altLang="zh-CN" dirty="0" err="1" smtClean="0">
                <a:solidFill>
                  <a:srgbClr val="FF0000"/>
                </a:solidFill>
                <a:latin typeface="PingFang SC" charset="-122"/>
                <a:ea typeface="PingFang SC" charset="-122"/>
                <a:cs typeface="PingFang SC" charset="-122"/>
                <a:hlinkClick r:id="rId4"/>
              </a:rPr>
              <a:t>jtmadengyang</a:t>
            </a:r>
            <a:r>
              <a:rPr kumimoji="1" lang="en-US" altLang="zh-CN" dirty="0" err="1" smtClean="0">
                <a:latin typeface="PingFang SC" charset="-122"/>
                <a:ea typeface="PingFang SC" charset="-122"/>
                <a:cs typeface="PingFang SC" charset="-122"/>
                <a:hlinkClick r:id="rId4"/>
              </a:rPr>
              <a:t>.cetanet.com?</a:t>
            </a:r>
            <a:r>
              <a:rPr lang="en-US" altLang="zh-CN" dirty="0" err="1" smtClean="0">
                <a:latin typeface="PingFang SC" charset="-122"/>
                <a:ea typeface="PingFang SC" charset="-122"/>
                <a:cs typeface="PingFang SC" charset="-122"/>
                <a:hlinkClick r:id="rId4"/>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5"/>
              </a:rPr>
              <a:t>https</a:t>
            </a:r>
            <a:r>
              <a:rPr kumimoji="1" lang="en-US" altLang="zh-CN" dirty="0" smtClean="0">
                <a:latin typeface="PingFang SC" charset="-122"/>
                <a:ea typeface="PingFang SC" charset="-122"/>
                <a:cs typeface="PingFang SC" charset="-122"/>
                <a:hlinkClick r:id="rId5"/>
              </a:rPr>
              <a:t>://</a:t>
            </a:r>
            <a:r>
              <a:rPr kumimoji="1" lang="en-US" altLang="zh-CN" dirty="0" err="1" smtClean="0">
                <a:solidFill>
                  <a:srgbClr val="FF0000"/>
                </a:solidFill>
                <a:latin typeface="PingFang SC" charset="-122"/>
                <a:ea typeface="PingFang SC" charset="-122"/>
                <a:cs typeface="PingFang SC" charset="-122"/>
                <a:hlinkClick r:id="rId5"/>
              </a:rPr>
              <a:t>jtliweian</a:t>
            </a:r>
            <a:r>
              <a:rPr kumimoji="1" lang="en-US" altLang="zh-CN" dirty="0" err="1" smtClean="0">
                <a:latin typeface="PingFang SC" charset="-122"/>
                <a:ea typeface="PingFang SC" charset="-122"/>
                <a:cs typeface="PingFang SC" charset="-122"/>
                <a:hlinkClick r:id="rId5"/>
              </a:rPr>
              <a:t>.cetanet.com?</a:t>
            </a:r>
            <a:r>
              <a:rPr lang="en-US" altLang="zh-CN" dirty="0" err="1" smtClean="0">
                <a:latin typeface="PingFang SC" charset="-122"/>
                <a:ea typeface="PingFang SC" charset="-122"/>
                <a:cs typeface="PingFang SC" charset="-122"/>
                <a:hlinkClick r:id="rId5"/>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a:t>
            </a:r>
            <a:r>
              <a:rPr kumimoji="1" lang="zh-CN" altLang="en-US" sz="1600" dirty="0" smtClean="0">
                <a:solidFill>
                  <a:schemeClr val="bg1">
                    <a:lumMod val="50000"/>
                  </a:schemeClr>
                </a:solidFill>
                <a:latin typeface="PingFang SC" charset="-122"/>
                <a:ea typeface="PingFang SC" charset="-122"/>
                <a:cs typeface="PingFang SC" charset="-122"/>
              </a:rPr>
              <a:t>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a:t>
            </a:r>
            <a:r>
              <a:rPr kumimoji="1" lang="zh-CN" altLang="en-US" sz="1600" dirty="0" smtClean="0">
                <a:solidFill>
                  <a:schemeClr val="bg1">
                    <a:lumMod val="50000"/>
                  </a:schemeClr>
                </a:solidFill>
                <a:latin typeface="PingFang SC" charset="-122"/>
                <a:ea typeface="PingFang SC" charset="-122"/>
                <a:cs typeface="PingFang SC" charset="-122"/>
              </a:rPr>
              <a:t>规则</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675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6404913" y="2555630"/>
            <a:ext cx="264687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2020</a:t>
            </a:r>
            <a:r>
              <a:rPr lang="zh-CN" altLang="en-US" sz="3000" dirty="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6404913" y="4301676"/>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a:t>
            </a:r>
            <a:r>
              <a:rPr kumimoji="1" lang="zh-CN" altLang="en-US" sz="3000" dirty="0" smtClean="0">
                <a:latin typeface="PingFang SC Medium" charset="-122"/>
                <a:ea typeface="PingFang SC Medium" charset="-122"/>
                <a:cs typeface="PingFang SC Medium" charset="-122"/>
              </a:rPr>
              <a:t>具象化</a:t>
            </a:r>
            <a:endParaRPr kumimoji="1" lang="zh-CN" altLang="en-US" sz="3000" dirty="0">
              <a:latin typeface="PingFang SC Medium" charset="-122"/>
              <a:ea typeface="PingFang SC Medium" charset="-122"/>
              <a:cs typeface="PingFang SC Medium" charset="-122"/>
            </a:endParaRPr>
          </a:p>
        </p:txBody>
      </p:sp>
      <p:sp>
        <p:nvSpPr>
          <p:cNvPr id="18" name="文本框 17"/>
          <p:cNvSpPr txBox="1"/>
          <p:nvPr/>
        </p:nvSpPr>
        <p:spPr>
          <a:xfrm>
            <a:off x="6404912" y="3428653"/>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a:t>
            </a:r>
            <a:r>
              <a:rPr kumimoji="1" lang="zh-CN" altLang="en-US" sz="3000" dirty="0" smtClean="0">
                <a:latin typeface="PingFang SC Medium" charset="-122"/>
                <a:ea typeface="PingFang SC Medium" charset="-122"/>
                <a:cs typeface="PingFang SC Medium" charset="-122"/>
              </a:rPr>
              <a:t>具象化</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6404912" y="5184997"/>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a:t>
            </a:r>
            <a:r>
              <a:rPr kumimoji="1" lang="zh-CN" altLang="en-US" sz="3000" dirty="0" smtClean="0">
                <a:latin typeface="PingFang SC Medium" charset="-122"/>
                <a:ea typeface="PingFang SC Medium" charset="-122"/>
                <a:cs typeface="PingFang SC Medium" charset="-122"/>
              </a:rPr>
              <a:t>具象化</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charset="-122"/>
              <a:ea typeface="PingFang SC" charset="-122"/>
              <a:cs typeface="PingFang SC" charset="-122"/>
            </a:endParaRPr>
          </a:p>
        </p:txBody>
      </p:sp>
      <p:sp>
        <p:nvSpPr>
          <p:cNvPr id="3" name="文本框 2"/>
          <p:cNvSpPr txBox="1"/>
          <p:nvPr/>
        </p:nvSpPr>
        <p:spPr>
          <a:xfrm>
            <a:off x="442913" y="2064260"/>
            <a:ext cx="1258678"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小组件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442913" y="2670407"/>
            <a:ext cx="1265442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快捷指令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人工智能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Apple</a:t>
            </a:r>
            <a:r>
              <a:rPr kumimoji="1" lang="zh-CN" altLang="en-US" dirty="0" smtClean="0">
                <a:latin typeface="PingFang SC" charset="-122"/>
                <a:ea typeface="PingFang SC" charset="-122"/>
                <a:cs typeface="PingFang SC" charset="-122"/>
              </a:rPr>
              <a:t>很聪明，</a:t>
            </a:r>
            <a:r>
              <a:rPr kumimoji="1" lang="en-US" altLang="zh-CN" dirty="0" smtClean="0">
                <a:latin typeface="PingFang SC" charset="-122"/>
                <a:ea typeface="PingFang SC" charset="-122"/>
                <a:cs typeface="PingFang SC" charset="-122"/>
              </a:rPr>
              <a:t>Siri</a:t>
            </a:r>
            <a:r>
              <a:rPr kumimoji="1" lang="zh-CN" altLang="en-US" dirty="0" smtClean="0">
                <a:latin typeface="PingFang SC" charset="-122"/>
                <a:ea typeface="PingFang SC" charset="-122"/>
                <a:cs typeface="PingFang SC" charset="-122"/>
              </a:rPr>
              <a:t>做不到</a:t>
            </a:r>
            <a:r>
              <a:rPr kumimoji="1" lang="zh-CN" altLang="en-US" dirty="0">
                <a:latin typeface="PingFang SC" charset="-122"/>
                <a:ea typeface="PingFang SC" charset="-122"/>
                <a:cs typeface="PingFang SC" charset="-122"/>
              </a:rPr>
              <a:t>真正的</a:t>
            </a:r>
            <a:r>
              <a:rPr kumimoji="1" lang="zh-CN" altLang="en-US" dirty="0" smtClean="0">
                <a:latin typeface="PingFang SC" charset="-122"/>
                <a:ea typeface="PingFang SC" charset="-122"/>
                <a:cs typeface="PingFang SC" charset="-122"/>
              </a:rPr>
              <a:t>人工智能，更多的是成为调戏对象，但是快捷指令给了你无限可能</a:t>
            </a:r>
            <a:endParaRPr kumimoji="1" lang="zh-CN" altLang="en-US" dirty="0">
              <a:latin typeface="PingFang SC" charset="-122"/>
              <a:ea typeface="PingFang SC" charset="-122"/>
              <a:cs typeface="PingFang SC" charset="-122"/>
            </a:endParaRPr>
          </a:p>
        </p:txBody>
      </p:sp>
      <p:sp>
        <p:nvSpPr>
          <p:cNvPr id="6" name="文本框 5"/>
          <p:cNvSpPr txBox="1"/>
          <p:nvPr/>
        </p:nvSpPr>
        <p:spPr>
          <a:xfrm>
            <a:off x="442913" y="5088007"/>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说明</a:t>
            </a:r>
            <a:r>
              <a:rPr kumimoji="1" lang="zh-CN" altLang="en-US" smtClean="0">
                <a:latin typeface="PingFang SC" charset="-122"/>
                <a:ea typeface="PingFang SC" charset="-122"/>
                <a:cs typeface="PingFang SC" charset="-122"/>
              </a:rPr>
              <a:t>文案、提示音</a:t>
            </a:r>
            <a:endParaRPr kumimoji="1" lang="zh-CN" altLang="en-US">
              <a:latin typeface="PingFang SC" charset="-122"/>
              <a:ea typeface="PingFang SC" charset="-122"/>
              <a:cs typeface="PingFang SC" charset="-122"/>
            </a:endParaRPr>
          </a:p>
        </p:txBody>
      </p:sp>
      <p:sp>
        <p:nvSpPr>
          <p:cNvPr id="7" name="文本框 6"/>
          <p:cNvSpPr txBox="1"/>
          <p:nvPr/>
        </p:nvSpPr>
        <p:spPr>
          <a:xfrm>
            <a:off x="442913" y="4483607"/>
            <a:ext cx="5698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人文关怀、对人负责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远洋琨庭的家书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买房流程图</a:t>
            </a:r>
            <a:endParaRPr kumimoji="1" lang="zh-CN" altLang="en-US" dirty="0">
              <a:latin typeface="PingFang SC" charset="-122"/>
              <a:ea typeface="PingFang SC" charset="-122"/>
              <a:cs typeface="PingFang SC" charset="-122"/>
            </a:endParaRPr>
          </a:p>
        </p:txBody>
      </p:sp>
      <p:sp>
        <p:nvSpPr>
          <p:cNvPr id="8" name="文本框 7"/>
          <p:cNvSpPr txBox="1"/>
          <p:nvPr/>
        </p:nvSpPr>
        <p:spPr>
          <a:xfrm>
            <a:off x="442913" y="3274807"/>
            <a:ext cx="1147461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古有活字印刷、今有乐高，有统一规则，活字立方体的大小、卡扣大小。在拼接完成之前，你不知道它能是个啥</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442913" y="3879207"/>
            <a:ext cx="780213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这些行为都是人在做，正是他们看到了人的因素的重要性，人的主观能动性</a:t>
            </a:r>
            <a:endParaRPr kumimoji="1" lang="en-US" altLang="zh-CN"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573800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014413" y="596899"/>
            <a:ext cx="833883" cy="707886"/>
          </a:xfrm>
          <a:prstGeom prst="rect">
            <a:avLst/>
          </a:prstGeom>
          <a:noFill/>
        </p:spPr>
        <p:txBody>
          <a:bodyPr wrap="none" rtlCol="0">
            <a:spAutoFit/>
          </a:bodyPr>
          <a:lstStyle/>
          <a:p>
            <a:r>
              <a:rPr kumimoji="1" lang="en-US" altLang="zh-CN" sz="4000" dirty="0" smtClean="0"/>
              <a:t>Siri</a:t>
            </a:r>
            <a:endParaRPr kumimoji="1" lang="zh-CN" altLang="en-US" sz="4000" dirty="0"/>
          </a:p>
        </p:txBody>
      </p:sp>
      <p:sp>
        <p:nvSpPr>
          <p:cNvPr id="4" name="文本框 3"/>
          <p:cNvSpPr txBox="1"/>
          <p:nvPr/>
        </p:nvSpPr>
        <p:spPr>
          <a:xfrm>
            <a:off x="1346236" y="1616135"/>
            <a:ext cx="801213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点提醒我参加，给爸爸发</a:t>
            </a:r>
            <a:r>
              <a:rPr kumimoji="1" lang="zh-CN" altLang="en-US" dirty="0" smtClean="0">
                <a:latin typeface="PingFang SC" charset="-122"/>
                <a:ea typeface="PingFang SC" charset="-122"/>
                <a:cs typeface="PingFang SC" charset="-122"/>
              </a:rPr>
              <a:t>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346236" y="3153598"/>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346236" y="2123712"/>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346236" y="4958347"/>
            <a:ext cx="89915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346236" y="263585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346236" y="5476088"/>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014413" y="4018946"/>
            <a:ext cx="2031325" cy="646331"/>
          </a:xfrm>
          <a:prstGeom prst="rect">
            <a:avLst/>
          </a:prstGeom>
          <a:noFill/>
        </p:spPr>
        <p:txBody>
          <a:bodyPr wrap="none" rtlCol="0">
            <a:spAutoFit/>
          </a:bodyPr>
          <a:lstStyle/>
          <a:p>
            <a:r>
              <a:rPr kumimoji="1" lang="zh-CN" altLang="en-US" sz="3600" dirty="0" smtClean="0">
                <a:latin typeface="PingFang SC" charset="-122"/>
                <a:ea typeface="PingFang SC" charset="-122"/>
                <a:cs typeface="PingFang SC" charset="-122"/>
              </a:rPr>
              <a:t>天猫精灵</a:t>
            </a:r>
            <a:endParaRPr kumimoji="1" lang="zh-CN" altLang="en-US" sz="36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471" y="592216"/>
            <a:ext cx="729425" cy="716628"/>
          </a:xfrm>
          <a:prstGeom prst="rect">
            <a:avLst/>
          </a:prstGeom>
        </p:spPr>
      </p:pic>
    </p:spTree>
    <p:extLst>
      <p:ext uri="{BB962C8B-B14F-4D97-AF65-F5344CB8AC3E}">
        <p14:creationId xmlns:p14="http://schemas.microsoft.com/office/powerpoint/2010/main" val="8858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532" y="1971676"/>
            <a:ext cx="1775949" cy="384333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2753" y="1971676"/>
            <a:ext cx="1775949" cy="384333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69" y="1971676"/>
            <a:ext cx="1775949" cy="384333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7090" y="1971677"/>
            <a:ext cx="1775949" cy="384333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311" y="1971677"/>
            <a:ext cx="1775949" cy="384333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914400" y="1085088"/>
            <a:ext cx="376577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我见证了一个和</a:t>
            </a:r>
            <a:r>
              <a:rPr kumimoji="1" lang="en-US" altLang="zh-CN" dirty="0" smtClean="0">
                <a:latin typeface="PingFang SC" charset="-122"/>
                <a:ea typeface="PingFang SC" charset="-122"/>
                <a:cs typeface="PingFang SC" charset="-122"/>
              </a:rPr>
              <a:t>Siri</a:t>
            </a:r>
            <a:r>
              <a:rPr kumimoji="1" lang="zh-CN" altLang="en-US" dirty="0" smtClean="0">
                <a:latin typeface="PingFang SC" charset="-122"/>
                <a:ea typeface="PingFang SC" charset="-122"/>
                <a:cs typeface="PingFang SC" charset="-122"/>
              </a:rPr>
              <a:t>一样无助的事件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5413248" y="1085088"/>
            <a:ext cx="35637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安卓的消息通知（</a:t>
            </a:r>
            <a:r>
              <a:rPr kumimoji="1" lang="en-US" altLang="zh-CN" dirty="0" err="1" smtClean="0">
                <a:latin typeface="PingFang SC" charset="-122"/>
                <a:ea typeface="PingFang SC" charset="-122"/>
                <a:cs typeface="PingFang SC" charset="-122"/>
              </a:rPr>
              <a:t>Notifycation</a:t>
            </a:r>
            <a:r>
              <a:rPr kumimoji="1" lang="zh-CN" altLang="en-US"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5" name="文本框 4"/>
          <p:cNvSpPr txBox="1"/>
          <p:nvPr/>
        </p:nvSpPr>
        <p:spPr>
          <a:xfrm>
            <a:off x="5413248" y="1743456"/>
            <a:ext cx="341632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解决方案也是调用了人的能动性</a:t>
            </a:r>
            <a:endParaRPr kumimoji="1" lang="zh-CN" altLang="en-US" dirty="0">
              <a:latin typeface="PingFang SC" charset="-122"/>
              <a:ea typeface="PingFang SC" charset="-122"/>
              <a:cs typeface="PingFang SC"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141364"/>
            <a:ext cx="1896325" cy="4108704"/>
          </a:xfrm>
          <a:prstGeom prst="rect">
            <a:avLst/>
          </a:prstGeom>
          <a:effectLst>
            <a:glow rad="12700">
              <a:srgbClr val="FF0000">
                <a:alpha val="50000"/>
              </a:srgbClr>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643" y="2141363"/>
            <a:ext cx="1896325" cy="4108705"/>
          </a:xfrm>
          <a:prstGeom prst="rect">
            <a:avLst/>
          </a:prstGeom>
          <a:effectLst>
            <a:glow rad="12700">
              <a:srgbClr val="FF0000">
                <a:alpha val="50000"/>
              </a:srgbClr>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044" y="0"/>
            <a:ext cx="527538" cy="6858000"/>
          </a:xfrm>
          <a:prstGeom prst="rect">
            <a:avLst/>
          </a:prstGeom>
        </p:spPr>
      </p:pic>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988314" y="2759202"/>
            <a:ext cx="2124299"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1</a:t>
            </a:r>
            <a:r>
              <a:rPr kumimoji="1" lang="zh-CN" altLang="en-US" dirty="0" smtClean="0">
                <a:latin typeface="PingFang SC" charset="-122"/>
                <a:ea typeface="PingFang SC" charset="-122"/>
                <a:cs typeface="PingFang SC" charset="-122"/>
              </a:rPr>
              <a:t>、抽象化、具象化</a:t>
            </a:r>
            <a:endParaRPr kumimoji="1" lang="zh-CN" altLang="en-US" dirty="0">
              <a:latin typeface="PingFang SC" charset="-122"/>
              <a:ea typeface="PingFang SC" charset="-122"/>
              <a:cs typeface="PingFang SC" charset="-122"/>
            </a:endParaRPr>
          </a:p>
        </p:txBody>
      </p:sp>
      <p:sp>
        <p:nvSpPr>
          <p:cNvPr id="8" name="文本框 7"/>
          <p:cNvSpPr txBox="1"/>
          <p:nvPr/>
        </p:nvSpPr>
        <p:spPr>
          <a:xfrm>
            <a:off x="988314" y="4659440"/>
            <a:ext cx="3071675"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2</a:t>
            </a:r>
            <a:r>
              <a:rPr kumimoji="1" lang="zh-CN" altLang="en-US" dirty="0" smtClean="0">
                <a:latin typeface="PingFang SC" charset="-122"/>
                <a:ea typeface="PingFang SC" charset="-122"/>
                <a:cs typeface="PingFang SC" charset="-122"/>
              </a:rPr>
              <a:t>、人，我们要对人展开工作</a:t>
            </a:r>
            <a:endParaRPr kumimoji="1" lang="zh-CN" altLang="en-US" dirty="0">
              <a:latin typeface="PingFang SC" charset="-122"/>
              <a:ea typeface="PingFang SC" charset="-122"/>
              <a:cs typeface="PingFang SC" charset="-122"/>
            </a:endParaRPr>
          </a:p>
        </p:txBody>
      </p:sp>
      <p:sp>
        <p:nvSpPr>
          <p:cNvPr id="9" name="文本框 8"/>
          <p:cNvSpPr txBox="1"/>
          <p:nvPr/>
        </p:nvSpPr>
        <p:spPr>
          <a:xfrm>
            <a:off x="1745552" y="3344990"/>
            <a:ext cx="475322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小孩子：我想要小汽车、大卡车、消防车</a:t>
            </a:r>
            <a:r>
              <a:rPr kumimoji="1" lang="en-US" altLang="zh-CN" dirty="0" smtClean="0">
                <a:latin typeface="PingFang SC" charset="-122"/>
                <a:ea typeface="PingFang SC" charset="-122"/>
                <a:cs typeface="PingFang SC" charset="-122"/>
              </a:rPr>
              <a:t> . . .</a:t>
            </a:r>
            <a:endParaRPr kumimoji="1" lang="zh-CN" altLang="en-US" dirty="0">
              <a:latin typeface="PingFang SC" charset="-122"/>
              <a:ea typeface="PingFang SC" charset="-122"/>
              <a:cs typeface="PingFang SC" charset="-122"/>
            </a:endParaRPr>
          </a:p>
        </p:txBody>
      </p:sp>
      <p:sp>
        <p:nvSpPr>
          <p:cNvPr id="10" name="文本框 9"/>
          <p:cNvSpPr txBox="1"/>
          <p:nvPr/>
        </p:nvSpPr>
        <p:spPr>
          <a:xfrm>
            <a:off x="7732014" y="3344990"/>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我给你一个乐高</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745552" y="3888986"/>
            <a:ext cx="9708107"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出门提醒我天气情况、在会议开始</a:t>
            </a:r>
            <a:r>
              <a:rPr kumimoji="1" lang="en-US" altLang="zh-CN" dirty="0" smtClean="0">
                <a:latin typeface="PingFang SC" charset="-122"/>
                <a:ea typeface="PingFang SC" charset="-122"/>
                <a:cs typeface="PingFang SC" charset="-122"/>
              </a:rPr>
              <a:t>10</a:t>
            </a:r>
            <a:r>
              <a:rPr kumimoji="1" lang="zh-CN" altLang="en-US" dirty="0" smtClean="0">
                <a:latin typeface="PingFang SC" charset="-122"/>
                <a:ea typeface="PingFang SC" charset="-122"/>
                <a:cs typeface="PingFang SC" charset="-122"/>
              </a:rPr>
              <a:t>分钟前提醒我、电量低于</a:t>
            </a:r>
            <a:r>
              <a:rPr kumimoji="1" lang="en-US" altLang="zh-CN" dirty="0" smtClean="0">
                <a:latin typeface="PingFang SC" charset="-122"/>
                <a:ea typeface="PingFang SC" charset="-122"/>
                <a:cs typeface="PingFang SC" charset="-122"/>
              </a:rPr>
              <a:t>30</a:t>
            </a:r>
            <a:r>
              <a:rPr kumimoji="1" lang="zh-CN" altLang="en-US" dirty="0" smtClean="0">
                <a:latin typeface="PingFang SC" charset="-122"/>
                <a:ea typeface="PingFang SC" charset="-122"/>
                <a:cs typeface="PingFang SC" charset="-122"/>
              </a:rPr>
              <a:t>告诉我，并开启低电量模式 </a:t>
            </a:r>
            <a:r>
              <a:rPr kumimoji="1" lang="mr-IN" altLang="zh-CN"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988314" y="1532084"/>
            <a:ext cx="5416868"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前面讲的这些事情，我们发现了两个点</a:t>
            </a:r>
            <a:endParaRPr kumimoji="1" lang="zh-CN" altLang="en-US" sz="2400" dirty="0">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953059" y="0"/>
            <a:ext cx="8285881" cy="6858000"/>
          </a:xfrm>
          <a:prstGeom prst="rect">
            <a:avLst/>
          </a:prstGeom>
        </p:spPr>
      </p:pic>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251714" y="3543636"/>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en-US" altLang="zh-CN" sz="4400" b="1" dirty="0" smtClean="0">
                <a:solidFill>
                  <a:srgbClr val="EA0000"/>
                </a:solidFill>
                <a:latin typeface="微软雅黑" panose="020B0503020204020204" pitchFamily="34" charset="-122"/>
                <a:ea typeface="微软雅黑" panose="020B0503020204020204" pitchFamily="34" charset="-122"/>
              </a:rPr>
              <a:t>2020</a:t>
            </a:r>
            <a:r>
              <a:rPr lang="zh-CN" altLang="en-US" sz="4400" b="1" dirty="0" smtClean="0">
                <a:solidFill>
                  <a:srgbClr val="EA0000"/>
                </a:solidFill>
                <a:latin typeface="微软雅黑" panose="020B0503020204020204" pitchFamily="34" charset="-122"/>
                <a:ea typeface="微软雅黑" panose="020B0503020204020204" pitchFamily="34" charset="-122"/>
              </a:rPr>
              <a:t>工作内容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8592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8983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TotalTime>
  <Words>749</Words>
  <Application>Microsoft Macintosh PowerPoint</Application>
  <PresentationFormat>宽屏</PresentationFormat>
  <Paragraphs>158</Paragraphs>
  <Slides>35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515</cp:revision>
  <dcterms:created xsi:type="dcterms:W3CDTF">2017-09-07T08:32:44Z</dcterms:created>
  <dcterms:modified xsi:type="dcterms:W3CDTF">2021-01-16T06:47:24Z</dcterms:modified>
</cp:coreProperties>
</file>